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5143500" cx="9144000"/>
  <p:notesSz cx="6858000" cy="9144000"/>
  <p:embeddedFontLst>
    <p:embeddedFont>
      <p:font typeface="Average"/>
      <p:regular r:id="rId32"/>
    </p:embeddedFont>
    <p:embeddedFont>
      <p:font typeface="Oswald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Oswald-regular.fntdata"/><Relationship Id="rId10" Type="http://schemas.openxmlformats.org/officeDocument/2006/relationships/slide" Target="slides/slide6.xml"/><Relationship Id="rId32" Type="http://schemas.openxmlformats.org/officeDocument/2006/relationships/font" Target="fonts/Average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Oswald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Documentation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ddc221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ddc221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ddc221d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ddc221d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ddc221d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ddc221d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ddc221d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ddc221d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ddc221d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ddc221d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ddc221d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ddc221d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ddc221d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ddc221d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ddc221d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ddc221d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ddc221d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ddc221d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ddc221d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bddc221d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d5e7191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d5e7191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ddc221d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bddc221d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ddc221d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ddc221d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bddc221d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bddc221d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ddc221d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bddc221d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ddc221d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bddc221d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bddc221d4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bddc221d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ddc221d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ddc221d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bddc221d4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bddc221d4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d5e7191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d5e7191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d5e7191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d5e7191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d5e7191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d5e7191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d5e71915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d5e7191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d5e71915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d5e71915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d5e7191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d5e7191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d5e71915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d5e71915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Case Storyboard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AppCivist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Natasha and Mark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189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On the campaign creation page, Malik configures the campaign, sets a name, and chooses a template to organize the deliberation process.</a:t>
            </a:r>
            <a:endParaRPr sz="2500"/>
          </a:p>
        </p:txBody>
      </p:sp>
      <p:pic>
        <p:nvPicPr>
          <p:cNvPr descr="Screen Shot 2015-10-06 at 10.47.20 AM.png"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0150" y="1026600"/>
            <a:ext cx="6656549" cy="411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175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the initial setup, Malik configures each part of the deliberation process!</a:t>
            </a:r>
            <a:endParaRPr/>
          </a:p>
        </p:txBody>
      </p:sp>
      <p:pic>
        <p:nvPicPr>
          <p:cNvPr descr="Screen Shot 2015-10-06 at 10.48.28 AM.png"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625" y="1158125"/>
            <a:ext cx="6433876" cy="398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189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final step, Malik chooses a voting process for members to use.</a:t>
            </a:r>
            <a:endParaRPr/>
          </a:p>
        </p:txBody>
      </p:sp>
      <p:pic>
        <p:nvPicPr>
          <p:cNvPr descr="Screen Shot 2015-10-06 at 10.50.20 AM.png"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474" y="1151225"/>
            <a:ext cx="6415925" cy="39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175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Finally, Malik is brought to the campaign forum page, and is informed that they are in the brainstorming phase of proposal making.</a:t>
            </a:r>
            <a:endParaRPr sz="2500"/>
          </a:p>
        </p:txBody>
      </p:sp>
      <p:pic>
        <p:nvPicPr>
          <p:cNvPr descr="Screen Shot 2015-10-06 at 10.51.00 AM.png"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1650" y="1060750"/>
            <a:ext cx="6896051" cy="408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11700" y="189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Malik clicks contribute to add his own ideas and clicks others’ ideas to learn more.</a:t>
            </a:r>
            <a:endParaRPr/>
          </a:p>
        </p:txBody>
      </p:sp>
      <p:pic>
        <p:nvPicPr>
          <p:cNvPr descr="Screen Shot 2015-10-06 at 10.51.00 AM.png"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813" y="1403525"/>
            <a:ext cx="6317076" cy="37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6"/>
          <p:cNvSpPr/>
          <p:nvPr/>
        </p:nvSpPr>
        <p:spPr>
          <a:xfrm>
            <a:off x="6436225" y="2987163"/>
            <a:ext cx="1844700" cy="572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311700" y="162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the brainstorming deadline, the campaign transitions into working groups.</a:t>
            </a:r>
            <a:endParaRPr/>
          </a:p>
        </p:txBody>
      </p:sp>
      <p:pic>
        <p:nvPicPr>
          <p:cNvPr descr="Screen Shot 2015-10-06 at 10.52.51 AM.png"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498" y="1148500"/>
            <a:ext cx="6521351" cy="39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311700" y="189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Malik creates a new working group to  address the issue of the empty lot on Telegraph.</a:t>
            </a:r>
            <a:endParaRPr/>
          </a:p>
        </p:txBody>
      </p:sp>
      <p:pic>
        <p:nvPicPr>
          <p:cNvPr descr="Screen Shot 2015-10-06 at 10.52.51 AM.png"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375" y="1321725"/>
            <a:ext cx="6238600" cy="382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8"/>
          <p:cNvSpPr/>
          <p:nvPr/>
        </p:nvSpPr>
        <p:spPr>
          <a:xfrm>
            <a:off x="7109450" y="2881575"/>
            <a:ext cx="1225200" cy="572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311700" y="189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Malik configures the working group and invites some friends.</a:t>
            </a:r>
            <a:endParaRPr/>
          </a:p>
        </p:txBody>
      </p:sp>
      <p:pic>
        <p:nvPicPr>
          <p:cNvPr descr="Screen Shot 2015-10-06 at 10.54.39 AM.png" id="160" name="Google Shape;1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274" y="761900"/>
            <a:ext cx="6889426" cy="43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311700" y="175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Next, Malik is brought to the Working Group Forum page.</a:t>
            </a:r>
            <a:endParaRPr/>
          </a:p>
        </p:txBody>
      </p:sp>
      <p:pic>
        <p:nvPicPr>
          <p:cNvPr descr="Screen Shot 2015-10-06 at 10.55.25 AM.png" id="166" name="Google Shape;1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900" y="808025"/>
            <a:ext cx="6806850" cy="433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type="title"/>
          </p:nvPr>
        </p:nvSpPr>
        <p:spPr>
          <a:xfrm>
            <a:off x="311700" y="189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Here, Malik creates a new proposal for his working group to work on.</a:t>
            </a:r>
            <a:endParaRPr/>
          </a:p>
        </p:txBody>
      </p:sp>
      <p:pic>
        <p:nvPicPr>
          <p:cNvPr descr="Screen Shot 2015-10-06 at 10.56.19 AM.png"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136" y="1308675"/>
            <a:ext cx="6154426" cy="38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1"/>
          <p:cNvSpPr/>
          <p:nvPr/>
        </p:nvSpPr>
        <p:spPr>
          <a:xfrm>
            <a:off x="7042125" y="4281900"/>
            <a:ext cx="1710000" cy="457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42899"/>
            <a:ext cx="9144001" cy="498130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234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Malik is an activist passionate about food justice who has just discovered AppCivist, a modular platform for creating online communities looking to achieve their goals.</a:t>
            </a:r>
            <a:endParaRPr sz="2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311700" y="175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Malik and all working group members can edit the proposal, and after a few days it’s finally complete!</a:t>
            </a:r>
            <a:endParaRPr/>
          </a:p>
        </p:txBody>
      </p:sp>
      <p:pic>
        <p:nvPicPr>
          <p:cNvPr descr="Screen Shot 2015-10-06 at 10.57.32 AM.png" id="179" name="Google Shape;1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175" y="1280050"/>
            <a:ext cx="6143500" cy="386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>
            <p:ph type="title"/>
          </p:nvPr>
        </p:nvSpPr>
        <p:spPr>
          <a:xfrm>
            <a:off x="311700" y="189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In the meantime, other working groups have been creating proposals too! These selected proposals become versions.</a:t>
            </a:r>
            <a:endParaRPr sz="2500"/>
          </a:p>
        </p:txBody>
      </p:sp>
      <p:pic>
        <p:nvPicPr>
          <p:cNvPr descr="Screen Shot 2015-10-06 at 10.58.28 AM.png" id="185" name="Google Shape;18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00" y="1071200"/>
            <a:ext cx="7299250" cy="407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type="title"/>
          </p:nvPr>
        </p:nvSpPr>
        <p:spPr>
          <a:xfrm>
            <a:off x="311700" y="202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The campaign has officially moved into the versioning phase, where working groups can continue to edit their proposals but also make comments on others.</a:t>
            </a:r>
            <a:endParaRPr sz="2500"/>
          </a:p>
        </p:txBody>
      </p:sp>
      <p:pic>
        <p:nvPicPr>
          <p:cNvPr descr="Screen Shot 2015-10-06 at 10.59.26 AM.png" id="191" name="Google Shape;1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625" y="1467825"/>
            <a:ext cx="6050750" cy="367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type="title"/>
          </p:nvPr>
        </p:nvSpPr>
        <p:spPr>
          <a:xfrm>
            <a:off x="244375" y="162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After “Versioning” is over, the campaign moves to “Deliberation”, where all assembly members view and comment on proposals.</a:t>
            </a:r>
            <a:endParaRPr sz="2500"/>
          </a:p>
        </p:txBody>
      </p:sp>
      <p:pic>
        <p:nvPicPr>
          <p:cNvPr descr="Screen Shot 2015-10-06 at 11.00.28 AM.png" id="197" name="Google Shape;19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00" y="997250"/>
            <a:ext cx="6685451" cy="41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/>
          <p:nvPr>
            <p:ph type="title"/>
          </p:nvPr>
        </p:nvSpPr>
        <p:spPr>
          <a:xfrm>
            <a:off x="311700" y="202125"/>
            <a:ext cx="8520600" cy="8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Malik assigns his friend Sasha to complete the technical assessment of the proposals during the deliberation period.</a:t>
            </a:r>
            <a:endParaRPr sz="2500"/>
          </a:p>
        </p:txBody>
      </p:sp>
      <p:pic>
        <p:nvPicPr>
          <p:cNvPr descr="Screen Shot 2015-10-06 at 11.01.30 AM.png" id="203" name="Google Shape;20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596" y="1152475"/>
            <a:ext cx="6538780" cy="399102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6"/>
          <p:cNvSpPr/>
          <p:nvPr/>
        </p:nvSpPr>
        <p:spPr>
          <a:xfrm>
            <a:off x="3702900" y="1279300"/>
            <a:ext cx="1144500" cy="1171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/>
          <p:nvPr>
            <p:ph type="title"/>
          </p:nvPr>
        </p:nvSpPr>
        <p:spPr>
          <a:xfrm>
            <a:off x="311700" y="175200"/>
            <a:ext cx="8520600" cy="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Finally, it’s time to decide which proposal to act on! The end of the deliberation period leads to voting.</a:t>
            </a:r>
            <a:endParaRPr/>
          </a:p>
        </p:txBody>
      </p:sp>
      <p:pic>
        <p:nvPicPr>
          <p:cNvPr descr="Screen Shot 2015-10-06 at 11.03.06 AM.png" id="210" name="Google Shape;2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790" y="1305650"/>
            <a:ext cx="6185275" cy="383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/>
          <p:nvPr>
            <p:ph type="title"/>
          </p:nvPr>
        </p:nvSpPr>
        <p:spPr>
          <a:xfrm>
            <a:off x="311700" y="188650"/>
            <a:ext cx="8520600" cy="8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Malik chose range voting, so each participant assigns a score to each proposal (out of 100).</a:t>
            </a:r>
            <a:endParaRPr/>
          </a:p>
        </p:txBody>
      </p:sp>
      <p:pic>
        <p:nvPicPr>
          <p:cNvPr descr="Screen Shot 2015-10-06 at 11.03.43 AM.png" id="216" name="Google Shape;21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386" y="1152475"/>
            <a:ext cx="6297238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/>
          <p:nvPr>
            <p:ph type="title"/>
          </p:nvPr>
        </p:nvSpPr>
        <p:spPr>
          <a:xfrm>
            <a:off x="311700" y="175200"/>
            <a:ext cx="8520600" cy="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the voting period comes to a close, the winners are announced!  Malik’s proposal is a winner!</a:t>
            </a:r>
            <a:endParaRPr/>
          </a:p>
        </p:txBody>
      </p:sp>
      <p:pic>
        <p:nvPicPr>
          <p:cNvPr descr="Screen Shot 2015-10-06 at 11.04.30 AM.png" id="222" name="Google Shape;22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950" y="1186550"/>
            <a:ext cx="6213525" cy="39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174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Malik signs up for AppCivist and is brought to the home page.</a:t>
            </a:r>
            <a:endParaRPr/>
          </a:p>
        </p:txBody>
      </p:sp>
      <p:pic>
        <p:nvPicPr>
          <p:cNvPr descr="Screen Shot 2015-10-06 at 10.39.09 AM.png"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550" y="882750"/>
            <a:ext cx="7790450" cy="426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129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Malik clicks on the Assemblies tab to see what else AppCivist has to offer!</a:t>
            </a:r>
            <a:endParaRPr/>
          </a:p>
        </p:txBody>
      </p:sp>
      <p:pic>
        <p:nvPicPr>
          <p:cNvPr descr="Screen Shot 2015-10-06 at 10.40.11 AM.png"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6733" y="1152475"/>
            <a:ext cx="7747268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Assemblies page, Malik clicks the new Assembly button to create one for his activist group.</a:t>
            </a:r>
            <a:endParaRPr/>
          </a:p>
        </p:txBody>
      </p:sp>
      <p:pic>
        <p:nvPicPr>
          <p:cNvPr descr="Screen Shot 2015-10-06 at 10.40.11 AM.png"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100" y="1428925"/>
            <a:ext cx="6994775" cy="36033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/>
          <p:nvPr/>
        </p:nvSpPr>
        <p:spPr>
          <a:xfrm>
            <a:off x="7429525" y="2030475"/>
            <a:ext cx="932400" cy="436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189350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Assembly creation page, Malik gets to configure his assembly to his specifications.</a:t>
            </a:r>
            <a:endParaRPr/>
          </a:p>
        </p:txBody>
      </p:sp>
      <p:pic>
        <p:nvPicPr>
          <p:cNvPr descr="Screen Shot 2015-10-06 at 10.41.20 AM.png"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0925"/>
            <a:ext cx="7110101" cy="400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175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next page, Malik sets some themes for his assembly.</a:t>
            </a:r>
            <a:endParaRPr/>
          </a:p>
        </p:txBody>
      </p:sp>
      <p:pic>
        <p:nvPicPr>
          <p:cNvPr descr="Screen Shot 2015-10-06 at 10.44.02 AM.png"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425" y="816430"/>
            <a:ext cx="6787575" cy="4327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148275"/>
            <a:ext cx="85206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Finally, Malik’s assembly is complete!  He is brought to the Assembly forum page where members can chat and collaborate.</a:t>
            </a:r>
            <a:endParaRPr sz="2500"/>
          </a:p>
        </p:txBody>
      </p:sp>
      <p:pic>
        <p:nvPicPr>
          <p:cNvPr descr="Screen Shot 2015-10-06 at 10.44.52 AM.png"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63" y="1017675"/>
            <a:ext cx="7204976" cy="412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135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Malik creates a new campaign to address the issue of the empty lot on Telegraph.</a:t>
            </a:r>
            <a:endParaRPr/>
          </a:p>
        </p:txBody>
      </p:sp>
      <p:pic>
        <p:nvPicPr>
          <p:cNvPr descr="Screen Shot 2015-10-06 at 10.44.52 AM.png"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500" y="1191025"/>
            <a:ext cx="6200474" cy="385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/>
          <p:nvPr/>
        </p:nvSpPr>
        <p:spPr>
          <a:xfrm>
            <a:off x="7203725" y="2612275"/>
            <a:ext cx="982800" cy="457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